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96154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25358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747062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2893970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57508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1088211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2222897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62341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743461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142524-95EA-4051-98EF-0BB6E15DD52C}" type="datetimeFigureOut">
              <a:rPr lang="en-US" smtClean="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979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142524-95EA-4051-98EF-0BB6E15DD52C}"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4188037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142524-95EA-4051-98EF-0BB6E15DD52C}" type="datetimeFigureOut">
              <a:rPr lang="en-US" smtClean="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257137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142524-95EA-4051-98EF-0BB6E15DD52C}" type="datetimeFigureOut">
              <a:rPr lang="en-US" smtClean="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09884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42524-95EA-4051-98EF-0BB6E15DD52C}" type="datetimeFigureOut">
              <a:rPr lang="en-US" smtClean="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004410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7142524-95EA-4051-98EF-0BB6E15DD52C}"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99927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142524-95EA-4051-98EF-0BB6E15DD52C}" type="datetimeFigureOut">
              <a:rPr lang="en-US" smtClean="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6A2C0-F4FC-4E7C-8F0C-74312DE222A4}" type="slidenum">
              <a:rPr lang="en-US" smtClean="0"/>
              <a:t>‹#›</a:t>
            </a:fld>
            <a:endParaRPr lang="en-US"/>
          </a:p>
        </p:txBody>
      </p:sp>
    </p:spTree>
    <p:extLst>
      <p:ext uri="{BB962C8B-B14F-4D97-AF65-F5344CB8AC3E}">
        <p14:creationId xmlns:p14="http://schemas.microsoft.com/office/powerpoint/2010/main" val="3845712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142524-95EA-4051-98EF-0BB6E15DD52C}" type="datetimeFigureOut">
              <a:rPr lang="en-US" smtClean="0"/>
              <a:t>4/24/2023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86A2C0-F4FC-4E7C-8F0C-74312DE222A4}" type="slidenum">
              <a:rPr lang="en-US" smtClean="0"/>
              <a:t>‹#›</a:t>
            </a:fld>
            <a:endParaRPr lang="en-US"/>
          </a:p>
        </p:txBody>
      </p:sp>
    </p:spTree>
    <p:extLst>
      <p:ext uri="{BB962C8B-B14F-4D97-AF65-F5344CB8AC3E}">
        <p14:creationId xmlns:p14="http://schemas.microsoft.com/office/powerpoint/2010/main" val="2182358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ovst.edu/MHS.CD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st.edu/MHS.CDIS/" TargetMode="External"/><Relationship Id="rId2" Type="http://schemas.openxmlformats.org/officeDocument/2006/relationships/hyperlink" Target="mailto:jbonner@govst.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dosmelak@govst.edu" TargetMode="External"/><Relationship Id="rId3" Type="http://schemas.openxmlformats.org/officeDocument/2006/relationships/hyperlink" Target="mailto:mbarelli@govst.edu" TargetMode="External"/><Relationship Id="rId7" Type="http://schemas.openxmlformats.org/officeDocument/2006/relationships/hyperlink" Target="mailto:rnigam@govst.edu" TargetMode="External"/><Relationship Id="rId2" Type="http://schemas.openxmlformats.org/officeDocument/2006/relationships/hyperlink" Target="mailto:jbonner@govst.edu" TargetMode="External"/><Relationship Id="rId1" Type="http://schemas.openxmlformats.org/officeDocument/2006/relationships/slideLayout" Target="../slideLayouts/slideLayout2.xml"/><Relationship Id="rId6" Type="http://schemas.openxmlformats.org/officeDocument/2006/relationships/hyperlink" Target="mailto:lguca@govst.edu" TargetMode="External"/><Relationship Id="rId5" Type="http://schemas.openxmlformats.org/officeDocument/2006/relationships/hyperlink" Target="mailto:nbing@govst.edu" TargetMode="External"/><Relationship Id="rId10" Type="http://schemas.openxmlformats.org/officeDocument/2006/relationships/hyperlink" Target="mailto:ariccelli@govst.edu" TargetMode="External"/><Relationship Id="rId4" Type="http://schemas.openxmlformats.org/officeDocument/2006/relationships/hyperlink" Target="mailto:jplatt@govst.edu" TargetMode="External"/><Relationship Id="rId9" Type="http://schemas.openxmlformats.org/officeDocument/2006/relationships/hyperlink" Target="mailto:ereyna@govst.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3C3C8C2-6EC6-BDB9-B59D-03FD1032B6CE}"/>
              </a:ext>
            </a:extLst>
          </p:cNvPr>
          <p:cNvPicPr>
            <a:picLocks noChangeAspect="1"/>
          </p:cNvPicPr>
          <p:nvPr/>
        </p:nvPicPr>
        <p:blipFill rotWithShape="1">
          <a:blip r:embed="rId2"/>
          <a:srcRect l="14517"/>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8921177E-BDFA-3D18-AFFA-25F97DFD79CF}"/>
              </a:ext>
            </a:extLst>
          </p:cNvPr>
          <p:cNvSpPr>
            <a:spLocks noGrp="1"/>
          </p:cNvSpPr>
          <p:nvPr>
            <p:ph type="ctrTitle"/>
          </p:nvPr>
        </p:nvSpPr>
        <p:spPr>
          <a:xfrm>
            <a:off x="668867" y="1678666"/>
            <a:ext cx="4088190" cy="2369093"/>
          </a:xfrm>
        </p:spPr>
        <p:txBody>
          <a:bodyPr>
            <a:normAutofit/>
          </a:bodyPr>
          <a:lstStyle/>
          <a:p>
            <a:pPr>
              <a:lnSpc>
                <a:spcPct val="90000"/>
              </a:lnSpc>
            </a:pPr>
            <a:r>
              <a:rPr lang="en-US" sz="4100"/>
              <a:t>The Master of Health Sciences Degree (MHS)</a:t>
            </a:r>
          </a:p>
        </p:txBody>
      </p:sp>
      <p:sp>
        <p:nvSpPr>
          <p:cNvPr id="3" name="Subtitle 2">
            <a:extLst>
              <a:ext uri="{FF2B5EF4-FFF2-40B4-BE49-F238E27FC236}">
                <a16:creationId xmlns:a16="http://schemas.microsoft.com/office/drawing/2014/main" id="{117BDF10-EB08-EE62-F00B-576D9EF2346D}"/>
              </a:ext>
            </a:extLst>
          </p:cNvPr>
          <p:cNvSpPr>
            <a:spLocks noGrp="1"/>
          </p:cNvSpPr>
          <p:nvPr>
            <p:ph type="subTitle" idx="1"/>
          </p:nvPr>
        </p:nvSpPr>
        <p:spPr>
          <a:xfrm>
            <a:off x="677335" y="4050831"/>
            <a:ext cx="4079721" cy="1096901"/>
          </a:xfrm>
        </p:spPr>
        <p:txBody>
          <a:bodyPr>
            <a:normAutofit/>
          </a:bodyPr>
          <a:lstStyle/>
          <a:p>
            <a:r>
              <a:rPr lang="en-US" sz="1600"/>
              <a:t>Planning Your Program in Communication Disorders (CDIS)</a:t>
            </a:r>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62969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C2A86-16D3-5680-479A-CF669EC9D3D1}"/>
              </a:ext>
            </a:extLst>
          </p:cNvPr>
          <p:cNvSpPr>
            <a:spLocks noGrp="1"/>
          </p:cNvSpPr>
          <p:nvPr>
            <p:ph type="title"/>
          </p:nvPr>
        </p:nvSpPr>
        <p:spPr/>
        <p:txBody>
          <a:bodyPr/>
          <a:lstStyle/>
          <a:p>
            <a:r>
              <a:rPr lang="en-US" dirty="0"/>
              <a:t>Welcome New Graduate Students!</a:t>
            </a:r>
          </a:p>
        </p:txBody>
      </p:sp>
      <p:sp>
        <p:nvSpPr>
          <p:cNvPr id="3" name="Content Placeholder 2">
            <a:extLst>
              <a:ext uri="{FF2B5EF4-FFF2-40B4-BE49-F238E27FC236}">
                <a16:creationId xmlns:a16="http://schemas.microsoft.com/office/drawing/2014/main" id="{2B0E82A2-2885-CC24-8E76-ED369BF18640}"/>
              </a:ext>
            </a:extLst>
          </p:cNvPr>
          <p:cNvSpPr>
            <a:spLocks noGrp="1"/>
          </p:cNvSpPr>
          <p:nvPr>
            <p:ph idx="1"/>
          </p:nvPr>
        </p:nvSpPr>
        <p:spPr/>
        <p:txBody>
          <a:bodyPr/>
          <a:lstStyle/>
          <a:p>
            <a:r>
              <a:rPr lang="en-US" dirty="0"/>
              <a:t>We are excited to </a:t>
            </a:r>
            <a:r>
              <a:rPr lang="en-US" spc="-15" dirty="0">
                <a:latin typeface="Trebuchet MS" panose="020B0603020202020204" pitchFamily="34" charset="0"/>
                <a:cs typeface="Calibri"/>
              </a:rPr>
              <a:t>wel</a:t>
            </a:r>
            <a:r>
              <a:rPr lang="en-US" spc="-20" dirty="0">
                <a:latin typeface="Trebuchet MS" panose="020B0603020202020204" pitchFamily="34" charset="0"/>
                <a:cs typeface="Calibri"/>
              </a:rPr>
              <a:t>c</a:t>
            </a:r>
            <a:r>
              <a:rPr lang="en-US" spc="-15" dirty="0">
                <a:latin typeface="Trebuchet MS" panose="020B0603020202020204" pitchFamily="34" charset="0"/>
                <a:cs typeface="Calibri"/>
              </a:rPr>
              <a:t>ome</a:t>
            </a:r>
            <a:r>
              <a:rPr lang="en-US" spc="15" dirty="0">
                <a:latin typeface="Trebuchet MS" panose="020B0603020202020204" pitchFamily="34" charset="0"/>
                <a:cs typeface="Calibri"/>
              </a:rPr>
              <a:t> </a:t>
            </a:r>
            <a:r>
              <a:rPr lang="en-US" spc="-10" dirty="0">
                <a:latin typeface="Trebuchet MS" panose="020B0603020202020204" pitchFamily="34" charset="0"/>
                <a:cs typeface="Calibri"/>
              </a:rPr>
              <a:t>you </a:t>
            </a:r>
            <a:r>
              <a:rPr lang="en-US" spc="-5" dirty="0">
                <a:latin typeface="Trebuchet MS" panose="020B0603020202020204" pitchFamily="34" charset="0"/>
                <a:cs typeface="Calibri"/>
              </a:rPr>
              <a:t>i</a:t>
            </a:r>
            <a:r>
              <a:rPr lang="en-US" spc="-40" dirty="0">
                <a:latin typeface="Trebuchet MS" panose="020B0603020202020204" pitchFamily="34" charset="0"/>
                <a:cs typeface="Calibri"/>
              </a:rPr>
              <a:t>n</a:t>
            </a:r>
            <a:r>
              <a:rPr lang="en-US" spc="-25" dirty="0">
                <a:latin typeface="Trebuchet MS" panose="020B0603020202020204" pitchFamily="34" charset="0"/>
                <a:cs typeface="Calibri"/>
              </a:rPr>
              <a:t>t</a:t>
            </a:r>
            <a:r>
              <a:rPr lang="en-US" spc="-10" dirty="0">
                <a:latin typeface="Trebuchet MS" panose="020B0603020202020204" pitchFamily="34" charset="0"/>
                <a:cs typeface="Calibri"/>
              </a:rPr>
              <a:t>o</a:t>
            </a:r>
            <a:r>
              <a:rPr lang="en-US" spc="20" dirty="0">
                <a:latin typeface="Trebuchet MS" panose="020B0603020202020204" pitchFamily="34" charset="0"/>
                <a:cs typeface="Calibri"/>
              </a:rPr>
              <a:t> </a:t>
            </a:r>
            <a:r>
              <a:rPr lang="en-US" spc="-10" dirty="0">
                <a:latin typeface="Trebuchet MS" panose="020B0603020202020204" pitchFamily="34" charset="0"/>
                <a:cs typeface="Calibri"/>
              </a:rPr>
              <a:t>the gra</a:t>
            </a:r>
            <a:r>
              <a:rPr lang="en-US" spc="-20" dirty="0">
                <a:latin typeface="Trebuchet MS" panose="020B0603020202020204" pitchFamily="34" charset="0"/>
                <a:cs typeface="Calibri"/>
              </a:rPr>
              <a:t>d</a:t>
            </a:r>
            <a:r>
              <a:rPr lang="en-US" spc="-10" dirty="0">
                <a:latin typeface="Trebuchet MS" panose="020B0603020202020204" pitchFamily="34" charset="0"/>
                <a:cs typeface="Calibri"/>
              </a:rPr>
              <a:t>ua</a:t>
            </a:r>
            <a:r>
              <a:rPr lang="en-US" spc="-40" dirty="0">
                <a:latin typeface="Trebuchet MS" panose="020B0603020202020204" pitchFamily="34" charset="0"/>
                <a:cs typeface="Calibri"/>
              </a:rPr>
              <a:t>t</a:t>
            </a:r>
            <a:r>
              <a:rPr lang="en-US" spc="-10" dirty="0">
                <a:latin typeface="Trebuchet MS" panose="020B0603020202020204" pitchFamily="34" charset="0"/>
                <a:cs typeface="Calibri"/>
              </a:rPr>
              <a:t>e</a:t>
            </a:r>
            <a:r>
              <a:rPr lang="en-US" spc="30" dirty="0">
                <a:latin typeface="Trebuchet MS" panose="020B0603020202020204" pitchFamily="34" charset="0"/>
                <a:cs typeface="Calibri"/>
              </a:rPr>
              <a:t> </a:t>
            </a:r>
            <a:r>
              <a:rPr lang="en-US" spc="-10" dirty="0">
                <a:latin typeface="Trebuchet MS" panose="020B0603020202020204" pitchFamily="34" charset="0"/>
                <a:cs typeface="Calibri"/>
              </a:rPr>
              <a:t>pro</a:t>
            </a:r>
            <a:r>
              <a:rPr lang="en-US" spc="-20" dirty="0">
                <a:latin typeface="Trebuchet MS" panose="020B0603020202020204" pitchFamily="34" charset="0"/>
                <a:cs typeface="Calibri"/>
              </a:rPr>
              <a:t>g</a:t>
            </a:r>
            <a:r>
              <a:rPr lang="en-US" spc="-15" dirty="0">
                <a:latin typeface="Trebuchet MS" panose="020B0603020202020204" pitchFamily="34" charset="0"/>
                <a:cs typeface="Calibri"/>
              </a:rPr>
              <a:t>ram</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in</a:t>
            </a:r>
            <a:r>
              <a:rPr lang="en-US" spc="-15" dirty="0">
                <a:latin typeface="Trebuchet MS" panose="020B0603020202020204" pitchFamily="34" charset="0"/>
                <a:cs typeface="Calibri"/>
              </a:rPr>
              <a:t> Communi</a:t>
            </a:r>
            <a:r>
              <a:rPr lang="en-US" spc="-20" dirty="0">
                <a:latin typeface="Trebuchet MS" panose="020B0603020202020204" pitchFamily="34" charset="0"/>
                <a:cs typeface="Calibri"/>
              </a:rPr>
              <a:t>c</a:t>
            </a:r>
            <a:r>
              <a:rPr lang="en-US" spc="-10" dirty="0">
                <a:latin typeface="Trebuchet MS" panose="020B0603020202020204" pitchFamily="34" charset="0"/>
                <a:cs typeface="Calibri"/>
              </a:rPr>
              <a:t>ation</a:t>
            </a:r>
            <a:r>
              <a:rPr lang="en-US" spc="5" dirty="0">
                <a:latin typeface="Trebuchet MS" panose="020B0603020202020204" pitchFamily="34" charset="0"/>
                <a:cs typeface="Calibri"/>
              </a:rPr>
              <a:t> </a:t>
            </a:r>
            <a:r>
              <a:rPr lang="en-US" spc="-15" dirty="0">
                <a:latin typeface="Trebuchet MS" panose="020B0603020202020204" pitchFamily="34" charset="0"/>
                <a:cs typeface="Calibri"/>
              </a:rPr>
              <a:t>Di</a:t>
            </a:r>
            <a:r>
              <a:rPr lang="en-US" spc="-10" dirty="0">
                <a:latin typeface="Trebuchet MS" panose="020B0603020202020204" pitchFamily="34" charset="0"/>
                <a:cs typeface="Calibri"/>
              </a:rPr>
              <a:t>s</a:t>
            </a:r>
            <a:r>
              <a:rPr lang="en-US" spc="-20" dirty="0">
                <a:latin typeface="Trebuchet MS" panose="020B0603020202020204" pitchFamily="34" charset="0"/>
                <a:cs typeface="Calibri"/>
              </a:rPr>
              <a:t>o</a:t>
            </a:r>
            <a:r>
              <a:rPr lang="en-US" spc="-10" dirty="0">
                <a:latin typeface="Trebuchet MS" panose="020B0603020202020204" pitchFamily="34" charset="0"/>
                <a:cs typeface="Calibri"/>
              </a:rPr>
              <a:t>rd</a:t>
            </a:r>
            <a:r>
              <a:rPr lang="en-US" spc="-25" dirty="0">
                <a:latin typeface="Trebuchet MS" panose="020B0603020202020204" pitchFamily="34" charset="0"/>
                <a:cs typeface="Calibri"/>
              </a:rPr>
              <a:t>e</a:t>
            </a:r>
            <a:r>
              <a:rPr lang="en-US" spc="-10" dirty="0">
                <a:latin typeface="Trebuchet MS" panose="020B0603020202020204" pitchFamily="34" charset="0"/>
                <a:cs typeface="Calibri"/>
              </a:rPr>
              <a:t>rs</a:t>
            </a:r>
            <a:r>
              <a:rPr lang="en-US" spc="25" dirty="0">
                <a:latin typeface="Trebuchet MS" panose="020B0603020202020204" pitchFamily="34" charset="0"/>
                <a:cs typeface="Calibri"/>
              </a:rPr>
              <a:t> </a:t>
            </a:r>
            <a:r>
              <a:rPr lang="en-US" spc="-10" dirty="0">
                <a:latin typeface="Trebuchet MS" panose="020B0603020202020204" pitchFamily="34" charset="0"/>
                <a:cs typeface="Calibri"/>
              </a:rPr>
              <a:t>at</a:t>
            </a:r>
            <a:r>
              <a:rPr lang="en-US" spc="-5" dirty="0">
                <a:latin typeface="Trebuchet MS" panose="020B0603020202020204" pitchFamily="34" charset="0"/>
                <a:cs typeface="Calibri"/>
              </a:rPr>
              <a:t> </a:t>
            </a:r>
            <a:r>
              <a:rPr lang="en-US" spc="-15" dirty="0">
                <a:latin typeface="Trebuchet MS" panose="020B0603020202020204" pitchFamily="34" charset="0"/>
                <a:cs typeface="Calibri"/>
              </a:rPr>
              <a:t>GS</a:t>
            </a:r>
            <a:r>
              <a:rPr lang="en-US" spc="-60" dirty="0">
                <a:latin typeface="Trebuchet MS" panose="020B0603020202020204" pitchFamily="34" charset="0"/>
                <a:cs typeface="Calibri"/>
              </a:rPr>
              <a:t>U</a:t>
            </a:r>
            <a:r>
              <a:rPr lang="en-US" spc="-5" dirty="0">
                <a:latin typeface="Trebuchet MS" panose="020B0603020202020204" pitchFamily="34" charset="0"/>
                <a:cs typeface="Calibri"/>
              </a:rPr>
              <a:t>.</a:t>
            </a:r>
            <a:r>
              <a:rPr lang="en-US" spc="25" dirty="0">
                <a:latin typeface="Trebuchet MS" panose="020B0603020202020204" pitchFamily="34" charset="0"/>
                <a:cs typeface="Calibri"/>
              </a:rPr>
              <a:t> </a:t>
            </a:r>
            <a:r>
              <a:rPr lang="en-US" spc="-145" dirty="0">
                <a:latin typeface="Trebuchet MS" panose="020B0603020202020204" pitchFamily="34" charset="0"/>
                <a:cs typeface="Calibri"/>
              </a:rPr>
              <a:t>Y</a:t>
            </a:r>
            <a:r>
              <a:rPr lang="en-US" spc="-10" dirty="0">
                <a:latin typeface="Trebuchet MS" panose="020B0603020202020204" pitchFamily="34" charset="0"/>
                <a:cs typeface="Calibri"/>
              </a:rPr>
              <a:t>ou</a:t>
            </a:r>
            <a:r>
              <a:rPr lang="en-US" spc="-15" dirty="0">
                <a:latin typeface="Trebuchet MS" panose="020B0603020202020204" pitchFamily="34" charset="0"/>
                <a:cs typeface="Calibri"/>
              </a:rPr>
              <a:t> </a:t>
            </a:r>
            <a:r>
              <a:rPr lang="en-US" spc="-10" dirty="0">
                <a:latin typeface="Trebuchet MS" panose="020B0603020202020204" pitchFamily="34" charset="0"/>
                <a:cs typeface="Calibri"/>
              </a:rPr>
              <a:t>are join</a:t>
            </a:r>
            <a:r>
              <a:rPr lang="en-US" spc="-15" dirty="0">
                <a:latin typeface="Trebuchet MS" panose="020B0603020202020204" pitchFamily="34" charset="0"/>
                <a:cs typeface="Calibri"/>
              </a:rPr>
              <a:t>i</a:t>
            </a:r>
            <a:r>
              <a:rPr lang="en-US" spc="-10" dirty="0">
                <a:latin typeface="Trebuchet MS" panose="020B0603020202020204" pitchFamily="34" charset="0"/>
                <a:cs typeface="Calibri"/>
              </a:rPr>
              <a:t>ng</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a</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pro</a:t>
            </a:r>
            <a:r>
              <a:rPr lang="en-US" spc="-20" dirty="0">
                <a:latin typeface="Trebuchet MS" panose="020B0603020202020204" pitchFamily="34" charset="0"/>
                <a:cs typeface="Calibri"/>
              </a:rPr>
              <a:t>g</a:t>
            </a:r>
            <a:r>
              <a:rPr lang="en-US" spc="-15" dirty="0">
                <a:latin typeface="Trebuchet MS" panose="020B0603020202020204" pitchFamily="34" charset="0"/>
                <a:cs typeface="Calibri"/>
              </a:rPr>
              <a:t>ram</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that</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is</a:t>
            </a:r>
            <a:r>
              <a:rPr lang="en-US" spc="-5" dirty="0">
                <a:latin typeface="Trebuchet MS" panose="020B0603020202020204" pitchFamily="34" charset="0"/>
                <a:cs typeface="Calibri"/>
              </a:rPr>
              <a:t> i</a:t>
            </a:r>
            <a:r>
              <a:rPr lang="en-US" spc="-15" dirty="0">
                <a:latin typeface="Trebuchet MS" panose="020B0603020202020204" pitchFamily="34" charset="0"/>
                <a:cs typeface="Calibri"/>
              </a:rPr>
              <a:t>n</a:t>
            </a:r>
            <a:r>
              <a:rPr lang="en-US" spc="-10" dirty="0">
                <a:latin typeface="Trebuchet MS" panose="020B0603020202020204" pitchFamily="34" charset="0"/>
                <a:cs typeface="Calibri"/>
              </a:rPr>
              <a:t>n</a:t>
            </a:r>
            <a:r>
              <a:rPr lang="en-US" spc="-30" dirty="0">
                <a:latin typeface="Trebuchet MS" panose="020B0603020202020204" pitchFamily="34" charset="0"/>
                <a:cs typeface="Calibri"/>
              </a:rPr>
              <a:t>o</a:t>
            </a:r>
            <a:r>
              <a:rPr lang="en-US" spc="-10" dirty="0">
                <a:latin typeface="Trebuchet MS" panose="020B0603020202020204" pitchFamily="34" charset="0"/>
                <a:cs typeface="Calibri"/>
              </a:rPr>
              <a:t>v</a:t>
            </a:r>
            <a:r>
              <a:rPr lang="en-US" spc="-20" dirty="0">
                <a:latin typeface="Trebuchet MS" panose="020B0603020202020204" pitchFamily="34" charset="0"/>
                <a:cs typeface="Calibri"/>
              </a:rPr>
              <a:t>a</a:t>
            </a:r>
            <a:r>
              <a:rPr lang="en-US" spc="0" dirty="0">
                <a:latin typeface="Trebuchet MS" panose="020B0603020202020204" pitchFamily="34" charset="0"/>
                <a:cs typeface="Calibri"/>
              </a:rPr>
              <a:t>ti</a:t>
            </a:r>
            <a:r>
              <a:rPr lang="en-US" spc="-10" dirty="0">
                <a:latin typeface="Trebuchet MS" panose="020B0603020202020204" pitchFamily="34" charset="0"/>
                <a:cs typeface="Calibri"/>
              </a:rPr>
              <a:t>ve,</a:t>
            </a:r>
            <a:r>
              <a:rPr lang="en-US" spc="40" dirty="0">
                <a:latin typeface="Trebuchet MS" panose="020B0603020202020204" pitchFamily="34" charset="0"/>
                <a:cs typeface="Calibri"/>
              </a:rPr>
              <a:t> </a:t>
            </a:r>
            <a:r>
              <a:rPr lang="en-US" spc="-20" dirty="0">
                <a:latin typeface="Trebuchet MS" panose="020B0603020202020204" pitchFamily="34" charset="0"/>
                <a:cs typeface="Calibri"/>
              </a:rPr>
              <a:t>c</a:t>
            </a:r>
            <a:r>
              <a:rPr lang="en-US" spc="-15" dirty="0">
                <a:latin typeface="Trebuchet MS" panose="020B0603020202020204" pitchFamily="34" charset="0"/>
                <a:cs typeface="Calibri"/>
              </a:rPr>
              <a:t>ommuni</a:t>
            </a:r>
            <a:r>
              <a:rPr lang="en-US" spc="-10" dirty="0">
                <a:latin typeface="Trebuchet MS" panose="020B0603020202020204" pitchFamily="34" charset="0"/>
                <a:cs typeface="Calibri"/>
              </a:rPr>
              <a:t>t</a:t>
            </a:r>
            <a:r>
              <a:rPr lang="en-US" spc="0" dirty="0">
                <a:latin typeface="Trebuchet MS" panose="020B0603020202020204" pitchFamily="34" charset="0"/>
                <a:cs typeface="Calibri"/>
              </a:rPr>
              <a:t>y</a:t>
            </a:r>
            <a:r>
              <a:rPr lang="en-US" spc="-15" dirty="0">
                <a:latin typeface="Trebuchet MS" panose="020B0603020202020204" pitchFamily="34" charset="0"/>
                <a:cs typeface="Calibri"/>
              </a:rPr>
              <a:t>-</a:t>
            </a:r>
            <a:r>
              <a:rPr lang="en-US" spc="-10" dirty="0">
                <a:latin typeface="Trebuchet MS" panose="020B0603020202020204" pitchFamily="34" charset="0"/>
                <a:cs typeface="Calibri"/>
              </a:rPr>
              <a:t>or</a:t>
            </a:r>
            <a:r>
              <a:rPr lang="en-US" spc="-15" dirty="0">
                <a:latin typeface="Trebuchet MS" panose="020B0603020202020204" pitchFamily="34" charset="0"/>
                <a:cs typeface="Calibri"/>
              </a:rPr>
              <a:t>ie</a:t>
            </a:r>
            <a:r>
              <a:rPr lang="en-US" spc="-40" dirty="0">
                <a:latin typeface="Trebuchet MS" panose="020B0603020202020204" pitchFamily="34" charset="0"/>
                <a:cs typeface="Calibri"/>
              </a:rPr>
              <a:t>n</a:t>
            </a:r>
            <a:r>
              <a:rPr lang="en-US" spc="-15" dirty="0">
                <a:latin typeface="Trebuchet MS" panose="020B0603020202020204" pitchFamily="34" charset="0"/>
                <a:cs typeface="Calibri"/>
              </a:rPr>
              <a:t>te</a:t>
            </a:r>
            <a:r>
              <a:rPr lang="en-US" spc="-10" dirty="0">
                <a:latin typeface="Trebuchet MS" panose="020B0603020202020204" pitchFamily="34" charset="0"/>
                <a:cs typeface="Calibri"/>
              </a:rPr>
              <a:t>d,</a:t>
            </a:r>
            <a:r>
              <a:rPr lang="en-US" spc="50" dirty="0">
                <a:latin typeface="Trebuchet MS" panose="020B0603020202020204" pitchFamily="34" charset="0"/>
                <a:cs typeface="Calibri"/>
              </a:rPr>
              <a:t> </a:t>
            </a:r>
            <a:r>
              <a:rPr lang="en-US" spc="-10" dirty="0">
                <a:latin typeface="Trebuchet MS" panose="020B0603020202020204" pitchFamily="34" charset="0"/>
                <a:cs typeface="Calibri"/>
              </a:rPr>
              <a:t>and di</a:t>
            </a:r>
            <a:r>
              <a:rPr lang="en-US" spc="-20" dirty="0">
                <a:latin typeface="Trebuchet MS" panose="020B0603020202020204" pitchFamily="34" charset="0"/>
                <a:cs typeface="Calibri"/>
              </a:rPr>
              <a:t>v</a:t>
            </a:r>
            <a:r>
              <a:rPr lang="en-US" spc="-15" dirty="0">
                <a:latin typeface="Trebuchet MS" panose="020B0603020202020204" pitchFamily="34" charset="0"/>
                <a:cs typeface="Calibri"/>
              </a:rPr>
              <a:t>e</a:t>
            </a:r>
            <a:r>
              <a:rPr lang="en-US" spc="-10" dirty="0">
                <a:latin typeface="Trebuchet MS" panose="020B0603020202020204" pitchFamily="34" charset="0"/>
                <a:cs typeface="Calibri"/>
              </a:rPr>
              <a:t>r</a:t>
            </a:r>
            <a:r>
              <a:rPr lang="en-US" spc="-20" dirty="0">
                <a:latin typeface="Trebuchet MS" panose="020B0603020202020204" pitchFamily="34" charset="0"/>
                <a:cs typeface="Calibri"/>
              </a:rPr>
              <a:t>s</a:t>
            </a:r>
            <a:r>
              <a:rPr lang="en-US" spc="-15" dirty="0">
                <a:latin typeface="Trebuchet MS" panose="020B0603020202020204" pitchFamily="34" charset="0"/>
                <a:cs typeface="Calibri"/>
              </a:rPr>
              <a:t>e</a:t>
            </a:r>
            <a:r>
              <a:rPr lang="en-US" spc="-5" dirty="0">
                <a:latin typeface="Trebuchet MS" panose="020B0603020202020204" pitchFamily="34" charset="0"/>
                <a:cs typeface="Calibri"/>
              </a:rPr>
              <a:t>. </a:t>
            </a:r>
            <a:r>
              <a:rPr lang="en-US" spc="35" dirty="0">
                <a:latin typeface="Trebuchet MS" panose="020B0603020202020204" pitchFamily="34" charset="0"/>
                <a:cs typeface="Calibri"/>
              </a:rPr>
              <a:t> </a:t>
            </a:r>
            <a:r>
              <a:rPr lang="en-US" spc="-85" dirty="0">
                <a:latin typeface="Trebuchet MS" panose="020B0603020202020204" pitchFamily="34" charset="0"/>
                <a:cs typeface="Calibri"/>
              </a:rPr>
              <a:t>W</a:t>
            </a:r>
            <a:r>
              <a:rPr lang="en-US" spc="-10" dirty="0">
                <a:latin typeface="Trebuchet MS" panose="020B0603020202020204" pitchFamily="34" charset="0"/>
                <a:cs typeface="Calibri"/>
              </a:rPr>
              <a:t>e</a:t>
            </a:r>
            <a:r>
              <a:rPr lang="en-US" spc="-15" dirty="0">
                <a:latin typeface="Trebuchet MS" panose="020B0603020202020204" pitchFamily="34" charset="0"/>
                <a:cs typeface="Calibri"/>
              </a:rPr>
              <a:t> </a:t>
            </a:r>
            <a:r>
              <a:rPr lang="en-US" spc="-10" dirty="0">
                <a:latin typeface="Trebuchet MS" panose="020B0603020202020204" pitchFamily="34" charset="0"/>
                <a:cs typeface="Calibri"/>
              </a:rPr>
              <a:t>ha</a:t>
            </a:r>
            <a:r>
              <a:rPr lang="en-US" spc="-25" dirty="0">
                <a:latin typeface="Trebuchet MS" panose="020B0603020202020204" pitchFamily="34" charset="0"/>
                <a:cs typeface="Calibri"/>
              </a:rPr>
              <a:t>v</a:t>
            </a:r>
            <a:r>
              <a:rPr lang="en-US" spc="-10" dirty="0">
                <a:latin typeface="Trebuchet MS" panose="020B0603020202020204" pitchFamily="34" charset="0"/>
                <a:cs typeface="Calibri"/>
              </a:rPr>
              <a:t>e</a:t>
            </a:r>
            <a:r>
              <a:rPr lang="en-US" spc="20" dirty="0">
                <a:latin typeface="Trebuchet MS" panose="020B0603020202020204" pitchFamily="34" charset="0"/>
                <a:cs typeface="Calibri"/>
              </a:rPr>
              <a:t> </a:t>
            </a:r>
            <a:r>
              <a:rPr lang="en-US" spc="-10" dirty="0">
                <a:latin typeface="Trebuchet MS" panose="020B0603020202020204" pitchFamily="34" charset="0"/>
                <a:cs typeface="Calibri"/>
              </a:rPr>
              <a:t>cha</a:t>
            </a:r>
            <a:r>
              <a:rPr lang="en-US" spc="-15" dirty="0">
                <a:latin typeface="Trebuchet MS" panose="020B0603020202020204" pitchFamily="34" charset="0"/>
                <a:cs typeface="Calibri"/>
              </a:rPr>
              <a:t>l</a:t>
            </a:r>
            <a:r>
              <a:rPr lang="en-US" spc="-5" dirty="0">
                <a:latin typeface="Trebuchet MS" panose="020B0603020202020204" pitchFamily="34" charset="0"/>
                <a:cs typeface="Calibri"/>
              </a:rPr>
              <a:t>l</a:t>
            </a:r>
            <a:r>
              <a:rPr lang="en-US" spc="-20" dirty="0">
                <a:latin typeface="Trebuchet MS" panose="020B0603020202020204" pitchFamily="34" charset="0"/>
                <a:cs typeface="Calibri"/>
              </a:rPr>
              <a:t>e</a:t>
            </a:r>
            <a:r>
              <a:rPr lang="en-US" spc="-10" dirty="0">
                <a:latin typeface="Trebuchet MS" panose="020B0603020202020204" pitchFamily="34" charset="0"/>
                <a:cs typeface="Calibri"/>
              </a:rPr>
              <a:t>ng</a:t>
            </a:r>
            <a:r>
              <a:rPr lang="en-US" spc="-15" dirty="0">
                <a:latin typeface="Trebuchet MS" panose="020B0603020202020204" pitchFamily="34" charset="0"/>
                <a:cs typeface="Calibri"/>
              </a:rPr>
              <a:t>i</a:t>
            </a:r>
            <a:r>
              <a:rPr lang="en-US" spc="-10" dirty="0">
                <a:latin typeface="Trebuchet MS" panose="020B0603020202020204" pitchFamily="34" charset="0"/>
                <a:cs typeface="Calibri"/>
              </a:rPr>
              <a:t>ng</a:t>
            </a:r>
            <a:r>
              <a:rPr lang="en-US" spc="30" dirty="0">
                <a:latin typeface="Trebuchet MS" panose="020B0603020202020204" pitchFamily="34" charset="0"/>
                <a:cs typeface="Calibri"/>
              </a:rPr>
              <a:t> </a:t>
            </a:r>
            <a:r>
              <a:rPr lang="en-US" spc="-10" dirty="0">
                <a:latin typeface="Trebuchet MS" panose="020B0603020202020204" pitchFamily="34" charset="0"/>
                <a:cs typeface="Calibri"/>
              </a:rPr>
              <a:t>and</a:t>
            </a:r>
            <a:r>
              <a:rPr lang="en-US" spc="-5" dirty="0">
                <a:latin typeface="Trebuchet MS" panose="020B0603020202020204" pitchFamily="34" charset="0"/>
                <a:cs typeface="Calibri"/>
              </a:rPr>
              <a:t> r</a:t>
            </a:r>
            <a:r>
              <a:rPr lang="en-US" spc="-25" dirty="0">
                <a:latin typeface="Trebuchet MS" panose="020B0603020202020204" pitchFamily="34" charset="0"/>
                <a:cs typeface="Calibri"/>
              </a:rPr>
              <a:t>e</a:t>
            </a:r>
            <a:r>
              <a:rPr lang="en-US" spc="0" dirty="0">
                <a:latin typeface="Trebuchet MS" panose="020B0603020202020204" pitchFamily="34" charset="0"/>
                <a:cs typeface="Calibri"/>
              </a:rPr>
              <a:t>wa</a:t>
            </a:r>
            <a:r>
              <a:rPr lang="en-US" spc="-10" dirty="0">
                <a:latin typeface="Trebuchet MS" panose="020B0603020202020204" pitchFamily="34" charset="0"/>
                <a:cs typeface="Calibri"/>
              </a:rPr>
              <a:t>r</a:t>
            </a:r>
            <a:r>
              <a:rPr lang="en-US" spc="0" dirty="0">
                <a:latin typeface="Trebuchet MS" panose="020B0603020202020204" pitchFamily="34" charset="0"/>
                <a:cs typeface="Calibri"/>
              </a:rPr>
              <a:t>d</a:t>
            </a:r>
            <a:r>
              <a:rPr lang="en-US" spc="-10" dirty="0">
                <a:latin typeface="Trebuchet MS" panose="020B0603020202020204" pitchFamily="34" charset="0"/>
                <a:cs typeface="Calibri"/>
              </a:rPr>
              <a:t>ing</a:t>
            </a:r>
            <a:r>
              <a:rPr lang="en-US" spc="25" dirty="0">
                <a:latin typeface="Trebuchet MS" panose="020B0603020202020204" pitchFamily="34" charset="0"/>
                <a:cs typeface="Calibri"/>
              </a:rPr>
              <a:t> </a:t>
            </a:r>
            <a:r>
              <a:rPr lang="en-US" spc="-20" dirty="0">
                <a:latin typeface="Trebuchet MS" panose="020B0603020202020204" pitchFamily="34" charset="0"/>
                <a:cs typeface="Calibri"/>
              </a:rPr>
              <a:t>c</a:t>
            </a:r>
            <a:r>
              <a:rPr lang="en-US" spc="-10" dirty="0">
                <a:latin typeface="Trebuchet MS" panose="020B0603020202020204" pitchFamily="34" charset="0"/>
                <a:cs typeface="Calibri"/>
              </a:rPr>
              <a:t>ou</a:t>
            </a:r>
            <a:r>
              <a:rPr lang="en-US" spc="-20" dirty="0">
                <a:latin typeface="Trebuchet MS" panose="020B0603020202020204" pitchFamily="34" charset="0"/>
                <a:cs typeface="Calibri"/>
              </a:rPr>
              <a:t>rs</a:t>
            </a:r>
            <a:r>
              <a:rPr lang="en-US" spc="-10" dirty="0">
                <a:latin typeface="Trebuchet MS" panose="020B0603020202020204" pitchFamily="34" charset="0"/>
                <a:cs typeface="Calibri"/>
              </a:rPr>
              <a:t>es</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a</a:t>
            </a:r>
            <a:r>
              <a:rPr lang="en-US" spc="-20" dirty="0">
                <a:latin typeface="Trebuchet MS" panose="020B0603020202020204" pitchFamily="34" charset="0"/>
                <a:cs typeface="Calibri"/>
              </a:rPr>
              <a:t>n</a:t>
            </a:r>
            <a:r>
              <a:rPr lang="en-US" spc="-10" dirty="0">
                <a:latin typeface="Trebuchet MS" panose="020B0603020202020204" pitchFamily="34" charset="0"/>
                <a:cs typeface="Calibri"/>
              </a:rPr>
              <a:t>d</a:t>
            </a:r>
            <a:r>
              <a:rPr lang="en-US" spc="-5" dirty="0">
                <a:latin typeface="Trebuchet MS" panose="020B0603020202020204" pitchFamily="34" charset="0"/>
                <a:cs typeface="Calibri"/>
              </a:rPr>
              <a:t> </a:t>
            </a:r>
            <a:r>
              <a:rPr lang="en-US" spc="0" dirty="0">
                <a:latin typeface="Trebuchet MS" panose="020B0603020202020204" pitchFamily="34" charset="0"/>
                <a:cs typeface="Calibri"/>
              </a:rPr>
              <a:t>p</a:t>
            </a:r>
            <a:r>
              <a:rPr lang="en-US" spc="-10" dirty="0">
                <a:latin typeface="Trebuchet MS" panose="020B0603020202020204" pitchFamily="34" charset="0"/>
                <a:cs typeface="Calibri"/>
              </a:rPr>
              <a:t>rog</a:t>
            </a:r>
            <a:r>
              <a:rPr lang="en-US" spc="-20" dirty="0">
                <a:latin typeface="Trebuchet MS" panose="020B0603020202020204" pitchFamily="34" charset="0"/>
                <a:cs typeface="Calibri"/>
              </a:rPr>
              <a:t>r</a:t>
            </a:r>
            <a:r>
              <a:rPr lang="en-US" spc="-15" dirty="0">
                <a:latin typeface="Trebuchet MS" panose="020B0603020202020204" pitchFamily="34" charset="0"/>
                <a:cs typeface="Calibri"/>
              </a:rPr>
              <a:t>am</a:t>
            </a:r>
            <a:r>
              <a:rPr lang="en-US" spc="-25" dirty="0">
                <a:latin typeface="Trebuchet MS" panose="020B0603020202020204" pitchFamily="34" charset="0"/>
                <a:cs typeface="Calibri"/>
              </a:rPr>
              <a:t>m</a:t>
            </a:r>
            <a:r>
              <a:rPr lang="en-US" spc="0" dirty="0">
                <a:latin typeface="Trebuchet MS" panose="020B0603020202020204" pitchFamily="34" charset="0"/>
                <a:cs typeface="Calibri"/>
              </a:rPr>
              <a:t>i</a:t>
            </a:r>
            <a:r>
              <a:rPr lang="en-US" spc="-10" dirty="0">
                <a:latin typeface="Trebuchet MS" panose="020B0603020202020204" pitchFamily="34" charset="0"/>
                <a:cs typeface="Calibri"/>
              </a:rPr>
              <a:t>n</a:t>
            </a:r>
            <a:r>
              <a:rPr lang="en-US" spc="0" dirty="0">
                <a:latin typeface="Trebuchet MS" panose="020B0603020202020204" pitchFamily="34" charset="0"/>
                <a:cs typeface="Calibri"/>
              </a:rPr>
              <a:t>g,</a:t>
            </a:r>
            <a:r>
              <a:rPr lang="en-US" spc="25" dirty="0">
                <a:latin typeface="Trebuchet MS" panose="020B0603020202020204" pitchFamily="34" charset="0"/>
                <a:cs typeface="Calibri"/>
              </a:rPr>
              <a:t> </a:t>
            </a:r>
            <a:r>
              <a:rPr lang="en-US" spc="-10" dirty="0">
                <a:latin typeface="Trebuchet MS" panose="020B0603020202020204" pitchFamily="34" charset="0"/>
                <a:cs typeface="Calibri"/>
              </a:rPr>
              <a:t>a</a:t>
            </a:r>
            <a:r>
              <a:rPr lang="en-US" spc="-20" dirty="0">
                <a:latin typeface="Trebuchet MS" panose="020B0603020202020204" pitchFamily="34" charset="0"/>
                <a:cs typeface="Calibri"/>
              </a:rPr>
              <a:t>n</a:t>
            </a:r>
            <a:r>
              <a:rPr lang="en-US" spc="-10" dirty="0">
                <a:latin typeface="Trebuchet MS" panose="020B0603020202020204" pitchFamily="34" charset="0"/>
                <a:cs typeface="Calibri"/>
              </a:rPr>
              <a:t>d</a:t>
            </a:r>
            <a:r>
              <a:rPr lang="en-US" spc="-5" dirty="0">
                <a:latin typeface="Trebuchet MS" panose="020B0603020202020204" pitchFamily="34" charset="0"/>
                <a:cs typeface="Calibri"/>
              </a:rPr>
              <a:t> </a:t>
            </a:r>
            <a:r>
              <a:rPr lang="en-US" spc="-15" dirty="0">
                <a:latin typeface="Trebuchet MS" panose="020B0603020202020204" pitchFamily="34" charset="0"/>
                <a:cs typeface="Calibri"/>
              </a:rPr>
              <a:t>m</a:t>
            </a:r>
            <a:r>
              <a:rPr lang="en-US" spc="-20" dirty="0">
                <a:latin typeface="Trebuchet MS" panose="020B0603020202020204" pitchFamily="34" charset="0"/>
                <a:cs typeface="Calibri"/>
              </a:rPr>
              <a:t>a</a:t>
            </a:r>
            <a:r>
              <a:rPr lang="en-US" spc="-55" dirty="0">
                <a:latin typeface="Trebuchet MS" panose="020B0603020202020204" pitchFamily="34" charset="0"/>
                <a:cs typeface="Calibri"/>
              </a:rPr>
              <a:t>n</a:t>
            </a:r>
            <a:r>
              <a:rPr lang="en-US" spc="-10" dirty="0">
                <a:latin typeface="Trebuchet MS" panose="020B0603020202020204" pitchFamily="34" charset="0"/>
                <a:cs typeface="Calibri"/>
              </a:rPr>
              <a:t>y op</a:t>
            </a:r>
            <a:r>
              <a:rPr lang="en-US" spc="-25" dirty="0">
                <a:latin typeface="Trebuchet MS" panose="020B0603020202020204" pitchFamily="34" charset="0"/>
                <a:cs typeface="Calibri"/>
              </a:rPr>
              <a:t>p</a:t>
            </a:r>
            <a:r>
              <a:rPr lang="en-US" spc="0" dirty="0">
                <a:latin typeface="Trebuchet MS" panose="020B0603020202020204" pitchFamily="34" charset="0"/>
                <a:cs typeface="Calibri"/>
              </a:rPr>
              <a:t>ort</a:t>
            </a:r>
            <a:r>
              <a:rPr lang="en-US" spc="-10" dirty="0">
                <a:latin typeface="Trebuchet MS" panose="020B0603020202020204" pitchFamily="34" charset="0"/>
                <a:cs typeface="Calibri"/>
              </a:rPr>
              <a:t>u</a:t>
            </a:r>
            <a:r>
              <a:rPr lang="en-US" spc="0" dirty="0">
                <a:latin typeface="Trebuchet MS" panose="020B0603020202020204" pitchFamily="34" charset="0"/>
                <a:cs typeface="Calibri"/>
              </a:rPr>
              <a:t>n</a:t>
            </a:r>
            <a:r>
              <a:rPr lang="en-US" spc="-10" dirty="0">
                <a:latin typeface="Trebuchet MS" panose="020B0603020202020204" pitchFamily="34" charset="0"/>
                <a:cs typeface="Calibri"/>
              </a:rPr>
              <a:t>i</a:t>
            </a:r>
            <a:r>
              <a:rPr lang="en-US" spc="0" dirty="0">
                <a:latin typeface="Trebuchet MS" panose="020B0603020202020204" pitchFamily="34" charset="0"/>
                <a:cs typeface="Calibri"/>
              </a:rPr>
              <a:t>ti</a:t>
            </a:r>
            <a:r>
              <a:rPr lang="en-US" spc="-10" dirty="0">
                <a:latin typeface="Trebuchet MS" panose="020B0603020202020204" pitchFamily="34" charset="0"/>
                <a:cs typeface="Calibri"/>
              </a:rPr>
              <a:t>es</a:t>
            </a:r>
            <a:r>
              <a:rPr lang="en-US" spc="30" dirty="0">
                <a:latin typeface="Trebuchet MS" panose="020B0603020202020204" pitchFamily="34" charset="0"/>
                <a:cs typeface="Calibri"/>
              </a:rPr>
              <a:t> </a:t>
            </a:r>
            <a:r>
              <a:rPr lang="en-US" spc="-40" dirty="0">
                <a:latin typeface="Trebuchet MS" panose="020B0603020202020204" pitchFamily="34" charset="0"/>
                <a:cs typeface="Calibri"/>
              </a:rPr>
              <a:t>f</a:t>
            </a:r>
            <a:r>
              <a:rPr lang="en-US" spc="0" dirty="0">
                <a:latin typeface="Trebuchet MS" panose="020B0603020202020204" pitchFamily="34" charset="0"/>
                <a:cs typeface="Calibri"/>
              </a:rPr>
              <a:t>or</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you</a:t>
            </a:r>
            <a:r>
              <a:rPr lang="en-US" spc="-5" dirty="0">
                <a:latin typeface="Trebuchet MS" panose="020B0603020202020204" pitchFamily="34" charset="0"/>
                <a:cs typeface="Calibri"/>
              </a:rPr>
              <a:t> </a:t>
            </a:r>
            <a:r>
              <a:rPr lang="en-US" spc="-25" dirty="0">
                <a:latin typeface="Trebuchet MS" panose="020B0603020202020204" pitchFamily="34" charset="0"/>
                <a:cs typeface="Calibri"/>
              </a:rPr>
              <a:t>t</a:t>
            </a:r>
            <a:r>
              <a:rPr lang="en-US" spc="-10" dirty="0">
                <a:latin typeface="Trebuchet MS" panose="020B0603020202020204" pitchFamily="34" charset="0"/>
                <a:cs typeface="Calibri"/>
              </a:rPr>
              <a:t>o</a:t>
            </a:r>
            <a:r>
              <a:rPr lang="en-US" spc="-5" dirty="0">
                <a:latin typeface="Trebuchet MS" panose="020B0603020202020204" pitchFamily="34" charset="0"/>
                <a:cs typeface="Calibri"/>
              </a:rPr>
              <a:t> i</a:t>
            </a:r>
            <a:r>
              <a:rPr lang="en-US" spc="-15" dirty="0">
                <a:latin typeface="Trebuchet MS" panose="020B0603020202020204" pitchFamily="34" charset="0"/>
                <a:cs typeface="Calibri"/>
              </a:rPr>
              <a:t>n</a:t>
            </a:r>
            <a:r>
              <a:rPr lang="en-US" spc="-10" dirty="0">
                <a:latin typeface="Trebuchet MS" panose="020B0603020202020204" pitchFamily="34" charset="0"/>
                <a:cs typeface="Calibri"/>
              </a:rPr>
              <a:t>div</a:t>
            </a:r>
            <a:r>
              <a:rPr lang="en-US" spc="-15" dirty="0">
                <a:latin typeface="Trebuchet MS" panose="020B0603020202020204" pitchFamily="34" charset="0"/>
                <a:cs typeface="Calibri"/>
              </a:rPr>
              <a:t>i</a:t>
            </a:r>
            <a:r>
              <a:rPr lang="en-US" spc="-10" dirty="0">
                <a:latin typeface="Trebuchet MS" panose="020B0603020202020204" pitchFamily="34" charset="0"/>
                <a:cs typeface="Calibri"/>
              </a:rPr>
              <a:t>du</a:t>
            </a:r>
            <a:r>
              <a:rPr lang="en-US" spc="-20" dirty="0">
                <a:latin typeface="Trebuchet MS" panose="020B0603020202020204" pitchFamily="34" charset="0"/>
                <a:cs typeface="Calibri"/>
              </a:rPr>
              <a:t>a</a:t>
            </a:r>
            <a:r>
              <a:rPr lang="en-US" spc="0" dirty="0">
                <a:latin typeface="Trebuchet MS" panose="020B0603020202020204" pitchFamily="34" charset="0"/>
                <a:cs typeface="Calibri"/>
              </a:rPr>
              <a:t>l</a:t>
            </a:r>
            <a:r>
              <a:rPr lang="en-US" spc="-10" dirty="0">
                <a:latin typeface="Trebuchet MS" panose="020B0603020202020204" pitchFamily="34" charset="0"/>
                <a:cs typeface="Calibri"/>
              </a:rPr>
              <a:t>i</a:t>
            </a:r>
            <a:r>
              <a:rPr lang="en-US" spc="-30" dirty="0">
                <a:latin typeface="Trebuchet MS" panose="020B0603020202020204" pitchFamily="34" charset="0"/>
                <a:cs typeface="Calibri"/>
              </a:rPr>
              <a:t>z</a:t>
            </a:r>
            <a:r>
              <a:rPr lang="en-US" spc="-10" dirty="0">
                <a:latin typeface="Trebuchet MS" panose="020B0603020202020204" pitchFamily="34" charset="0"/>
                <a:cs typeface="Calibri"/>
              </a:rPr>
              <a:t>e</a:t>
            </a:r>
            <a:r>
              <a:rPr lang="en-US" spc="40" dirty="0">
                <a:latin typeface="Trebuchet MS" panose="020B0603020202020204" pitchFamily="34" charset="0"/>
                <a:cs typeface="Calibri"/>
              </a:rPr>
              <a:t> </a:t>
            </a:r>
            <a:r>
              <a:rPr lang="en-US" spc="-10" dirty="0">
                <a:latin typeface="Trebuchet MS" panose="020B0603020202020204" pitchFamily="34" charset="0"/>
                <a:cs typeface="Calibri"/>
              </a:rPr>
              <a:t>your</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e</a:t>
            </a:r>
            <a:r>
              <a:rPr lang="en-US" spc="-20" dirty="0">
                <a:latin typeface="Trebuchet MS" panose="020B0603020202020204" pitchFamily="34" charset="0"/>
                <a:cs typeface="Calibri"/>
              </a:rPr>
              <a:t>d</a:t>
            </a:r>
            <a:r>
              <a:rPr lang="en-US" spc="-10" dirty="0">
                <a:latin typeface="Trebuchet MS" panose="020B0603020202020204" pitchFamily="34" charset="0"/>
                <a:cs typeface="Calibri"/>
              </a:rPr>
              <a:t>u</a:t>
            </a:r>
            <a:r>
              <a:rPr lang="en-US" spc="-25" dirty="0">
                <a:latin typeface="Trebuchet MS" panose="020B0603020202020204" pitchFamily="34" charset="0"/>
                <a:cs typeface="Calibri"/>
              </a:rPr>
              <a:t>c</a:t>
            </a:r>
            <a:r>
              <a:rPr lang="en-US" spc="-10" dirty="0">
                <a:latin typeface="Trebuchet MS" panose="020B0603020202020204" pitchFamily="34" charset="0"/>
                <a:cs typeface="Calibri"/>
              </a:rPr>
              <a:t>ation</a:t>
            </a:r>
            <a:r>
              <a:rPr lang="en-US" spc="20" dirty="0">
                <a:latin typeface="Trebuchet MS" panose="020B0603020202020204" pitchFamily="34" charset="0"/>
                <a:cs typeface="Calibri"/>
              </a:rPr>
              <a:t> </a:t>
            </a:r>
            <a:r>
              <a:rPr lang="en-US" spc="-25" dirty="0">
                <a:latin typeface="Trebuchet MS" panose="020B0603020202020204" pitchFamily="34" charset="0"/>
                <a:cs typeface="Calibri"/>
              </a:rPr>
              <a:t>t</a:t>
            </a:r>
            <a:r>
              <a:rPr lang="en-US" spc="-10" dirty="0">
                <a:latin typeface="Trebuchet MS" panose="020B0603020202020204" pitchFamily="34" charset="0"/>
                <a:cs typeface="Calibri"/>
              </a:rPr>
              <a:t>o</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h</a:t>
            </a:r>
            <a:r>
              <a:rPr lang="en-US" spc="-20" dirty="0">
                <a:latin typeface="Trebuchet MS" panose="020B0603020202020204" pitchFamily="34" charset="0"/>
                <a:cs typeface="Calibri"/>
              </a:rPr>
              <a:t>e</a:t>
            </a:r>
            <a:r>
              <a:rPr lang="en-US" spc="-10" dirty="0">
                <a:latin typeface="Trebuchet MS" panose="020B0603020202020204" pitchFamily="34" charset="0"/>
                <a:cs typeface="Calibri"/>
              </a:rPr>
              <a:t>lp</a:t>
            </a:r>
            <a:r>
              <a:rPr lang="en-US" spc="5" dirty="0">
                <a:latin typeface="Trebuchet MS" panose="020B0603020202020204" pitchFamily="34" charset="0"/>
                <a:cs typeface="Calibri"/>
              </a:rPr>
              <a:t> </a:t>
            </a:r>
            <a:r>
              <a:rPr lang="en-US" spc="-55" dirty="0">
                <a:latin typeface="Trebuchet MS" panose="020B0603020202020204" pitchFamily="34" charset="0"/>
                <a:cs typeface="Calibri"/>
              </a:rPr>
              <a:t>e</a:t>
            </a:r>
            <a:r>
              <a:rPr lang="en-US" spc="-10" dirty="0">
                <a:latin typeface="Trebuchet MS" panose="020B0603020202020204" pitchFamily="34" charset="0"/>
                <a:cs typeface="Calibri"/>
              </a:rPr>
              <a:t>x</a:t>
            </a:r>
            <a:r>
              <a:rPr lang="en-US" spc="-20" dirty="0">
                <a:latin typeface="Trebuchet MS" panose="020B0603020202020204" pitchFamily="34" charset="0"/>
                <a:cs typeface="Calibri"/>
              </a:rPr>
              <a:t>p</a:t>
            </a:r>
            <a:r>
              <a:rPr lang="en-US" spc="-10" dirty="0">
                <a:latin typeface="Trebuchet MS" panose="020B0603020202020204" pitchFamily="34" charset="0"/>
                <a:cs typeface="Calibri"/>
              </a:rPr>
              <a:t>lo</a:t>
            </a:r>
            <a:r>
              <a:rPr lang="en-US" spc="-20" dirty="0">
                <a:latin typeface="Trebuchet MS" panose="020B0603020202020204" pitchFamily="34" charset="0"/>
                <a:cs typeface="Calibri"/>
              </a:rPr>
              <a:t>r</a:t>
            </a:r>
            <a:r>
              <a:rPr lang="en-US" spc="-10" dirty="0">
                <a:latin typeface="Trebuchet MS" panose="020B0603020202020204" pitchFamily="34" charset="0"/>
                <a:cs typeface="Calibri"/>
              </a:rPr>
              <a:t>e</a:t>
            </a:r>
            <a:r>
              <a:rPr lang="en-US" spc="30" dirty="0">
                <a:latin typeface="Trebuchet MS" panose="020B0603020202020204" pitchFamily="34" charset="0"/>
                <a:cs typeface="Calibri"/>
              </a:rPr>
              <a:t> </a:t>
            </a:r>
            <a:r>
              <a:rPr lang="en-US" spc="-10" dirty="0">
                <a:latin typeface="Trebuchet MS" panose="020B0603020202020204" pitchFamily="34" charset="0"/>
                <a:cs typeface="Calibri"/>
              </a:rPr>
              <a:t>s</a:t>
            </a:r>
            <a:r>
              <a:rPr lang="en-US" spc="-20" dirty="0">
                <a:latin typeface="Trebuchet MS" panose="020B0603020202020204" pitchFamily="34" charset="0"/>
                <a:cs typeface="Calibri"/>
              </a:rPr>
              <a:t>p</a:t>
            </a:r>
            <a:r>
              <a:rPr lang="en-US" spc="-15" dirty="0">
                <a:latin typeface="Trebuchet MS" panose="020B0603020202020204" pitchFamily="34" charset="0"/>
                <a:cs typeface="Calibri"/>
              </a:rPr>
              <a:t>e</a:t>
            </a:r>
            <a:r>
              <a:rPr lang="en-US" spc="-10" dirty="0">
                <a:latin typeface="Trebuchet MS" panose="020B0603020202020204" pitchFamily="34" charset="0"/>
                <a:cs typeface="Calibri"/>
              </a:rPr>
              <a:t>cial</a:t>
            </a:r>
            <a:r>
              <a:rPr lang="en-US" spc="15" dirty="0">
                <a:latin typeface="Trebuchet MS" panose="020B0603020202020204" pitchFamily="34" charset="0"/>
                <a:cs typeface="Calibri"/>
              </a:rPr>
              <a:t> </a:t>
            </a:r>
            <a:r>
              <a:rPr lang="en-US" spc="-10" dirty="0">
                <a:latin typeface="Trebuchet MS" panose="020B0603020202020204" pitchFamily="34" charset="0"/>
                <a:cs typeface="Calibri"/>
              </a:rPr>
              <a:t>ar</a:t>
            </a:r>
            <a:r>
              <a:rPr lang="en-US" spc="-25" dirty="0">
                <a:latin typeface="Trebuchet MS" panose="020B0603020202020204" pitchFamily="34" charset="0"/>
                <a:cs typeface="Calibri"/>
              </a:rPr>
              <a:t>e</a:t>
            </a:r>
            <a:r>
              <a:rPr lang="en-US" spc="-10" dirty="0">
                <a:latin typeface="Trebuchet MS" panose="020B0603020202020204" pitchFamily="34" charset="0"/>
                <a:cs typeface="Calibri"/>
              </a:rPr>
              <a:t>as</a:t>
            </a:r>
            <a:r>
              <a:rPr lang="en-US" spc="15" dirty="0">
                <a:latin typeface="Trebuchet MS" panose="020B0603020202020204" pitchFamily="34" charset="0"/>
                <a:cs typeface="Calibri"/>
              </a:rPr>
              <a:t> </a:t>
            </a:r>
            <a:r>
              <a:rPr lang="en-US" spc="-10" dirty="0">
                <a:latin typeface="Trebuchet MS" panose="020B0603020202020204" pitchFamily="34" charset="0"/>
                <a:cs typeface="Calibri"/>
              </a:rPr>
              <a:t>of</a:t>
            </a:r>
            <a:r>
              <a:rPr lang="en-US" spc="-15" dirty="0">
                <a:latin typeface="Trebuchet MS" panose="020B0603020202020204" pitchFamily="34" charset="0"/>
                <a:cs typeface="Calibri"/>
              </a:rPr>
              <a:t> </a:t>
            </a:r>
            <a:r>
              <a:rPr lang="en-US" spc="-5" dirty="0">
                <a:latin typeface="Trebuchet MS" panose="020B0603020202020204" pitchFamily="34" charset="0"/>
                <a:cs typeface="Calibri"/>
              </a:rPr>
              <a:t>i</a:t>
            </a:r>
            <a:r>
              <a:rPr lang="en-US" spc="-40" dirty="0">
                <a:latin typeface="Trebuchet MS" panose="020B0603020202020204" pitchFamily="34" charset="0"/>
                <a:cs typeface="Calibri"/>
              </a:rPr>
              <a:t>n</a:t>
            </a:r>
            <a:r>
              <a:rPr lang="en-US" spc="-25" dirty="0">
                <a:latin typeface="Trebuchet MS" panose="020B0603020202020204" pitchFamily="34" charset="0"/>
                <a:cs typeface="Calibri"/>
              </a:rPr>
              <a:t>t</a:t>
            </a:r>
            <a:r>
              <a:rPr lang="en-US" spc="-15" dirty="0">
                <a:latin typeface="Trebuchet MS" panose="020B0603020202020204" pitchFamily="34" charset="0"/>
                <a:cs typeface="Calibri"/>
              </a:rPr>
              <a:t>e</a:t>
            </a:r>
            <a:r>
              <a:rPr lang="en-US" spc="-10" dirty="0">
                <a:latin typeface="Trebuchet MS" panose="020B0603020202020204" pitchFamily="34" charset="0"/>
                <a:cs typeface="Calibri"/>
              </a:rPr>
              <a:t>r</a:t>
            </a:r>
            <a:r>
              <a:rPr lang="en-US" spc="-20" dirty="0">
                <a:latin typeface="Trebuchet MS" panose="020B0603020202020204" pitchFamily="34" charset="0"/>
                <a:cs typeface="Calibri"/>
              </a:rPr>
              <a:t>e</a:t>
            </a:r>
            <a:r>
              <a:rPr lang="en-US" spc="-45" dirty="0">
                <a:latin typeface="Trebuchet MS" panose="020B0603020202020204" pitchFamily="34" charset="0"/>
                <a:cs typeface="Calibri"/>
              </a:rPr>
              <a:t>s</a:t>
            </a:r>
            <a:r>
              <a:rPr lang="en-US" spc="0" dirty="0">
                <a:latin typeface="Trebuchet MS" panose="020B0603020202020204" pitchFamily="34" charset="0"/>
                <a:cs typeface="Calibri"/>
              </a:rPr>
              <a:t>t.</a:t>
            </a:r>
          </a:p>
          <a:p>
            <a:r>
              <a:rPr lang="en-US" spc="-25" dirty="0">
                <a:latin typeface="Trebuchet MS" panose="020B0603020202020204" pitchFamily="34" charset="0"/>
                <a:cs typeface="Calibri"/>
              </a:rPr>
              <a:t>In preparation for the upcoming mandatory orientation or if you haven’t met with your advisor, please </a:t>
            </a:r>
            <a:r>
              <a:rPr lang="en-US" spc="-10" dirty="0">
                <a:latin typeface="Trebuchet MS" panose="020B0603020202020204" pitchFamily="34" charset="0"/>
                <a:cs typeface="Calibri"/>
              </a:rPr>
              <a:t>v</a:t>
            </a:r>
            <a:r>
              <a:rPr lang="en-US" spc="-15" dirty="0">
                <a:latin typeface="Trebuchet MS" panose="020B0603020202020204" pitchFamily="34" charset="0"/>
                <a:cs typeface="Calibri"/>
              </a:rPr>
              <a:t>i</a:t>
            </a:r>
            <a:r>
              <a:rPr lang="en-US" spc="-10" dirty="0">
                <a:latin typeface="Trebuchet MS" panose="020B0603020202020204" pitchFamily="34" charset="0"/>
                <a:cs typeface="Calibri"/>
              </a:rPr>
              <a:t>s</a:t>
            </a:r>
            <a:r>
              <a:rPr lang="en-US" spc="-15" dirty="0">
                <a:latin typeface="Trebuchet MS" panose="020B0603020202020204" pitchFamily="34" charset="0"/>
                <a:cs typeface="Calibri"/>
              </a:rPr>
              <a:t>i</a:t>
            </a:r>
            <a:r>
              <a:rPr lang="en-US" spc="0" dirty="0">
                <a:latin typeface="Trebuchet MS" panose="020B0603020202020204" pitchFamily="34" charset="0"/>
                <a:cs typeface="Calibri"/>
              </a:rPr>
              <a:t>t </a:t>
            </a:r>
            <a:r>
              <a:rPr lang="en-US" spc="0" dirty="0">
                <a:latin typeface="Trebuchet MS" panose="020B0603020202020204" pitchFamily="34" charset="0"/>
                <a:cs typeface="Calibri"/>
                <a:hlinkClick r:id="rId2"/>
              </a:rPr>
              <a:t>https://www.govst.edu/MHS.CDIS/</a:t>
            </a:r>
            <a:r>
              <a:rPr lang="en-US" spc="0" dirty="0">
                <a:latin typeface="Trebuchet MS" panose="020B0603020202020204" pitchFamily="34" charset="0"/>
                <a:cs typeface="Calibri"/>
              </a:rPr>
              <a:t> (Student Resources) </a:t>
            </a:r>
            <a:r>
              <a:rPr lang="en-US" spc="-10" dirty="0">
                <a:latin typeface="Trebuchet MS" panose="020B0603020202020204" pitchFamily="34" charset="0"/>
                <a:cs typeface="Calibri"/>
              </a:rPr>
              <a:t>for</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important program</a:t>
            </a:r>
            <a:r>
              <a:rPr lang="en-US" spc="5" dirty="0">
                <a:latin typeface="Trebuchet MS" panose="020B0603020202020204" pitchFamily="34" charset="0"/>
                <a:cs typeface="Calibri"/>
              </a:rPr>
              <a:t> </a:t>
            </a:r>
            <a:r>
              <a:rPr lang="en-US" spc="-10" dirty="0">
                <a:latin typeface="Trebuchet MS" panose="020B0603020202020204" pitchFamily="34" charset="0"/>
                <a:cs typeface="Calibri"/>
              </a:rPr>
              <a:t>information and materials.</a:t>
            </a:r>
          </a:p>
          <a:p>
            <a:r>
              <a:rPr lang="en-US" spc="-10" dirty="0">
                <a:latin typeface="Trebuchet MS" panose="020B0603020202020204" pitchFamily="34" charset="0"/>
                <a:cs typeface="Calibri"/>
              </a:rPr>
              <a:t>Before meeting with your advisor, please read the information and instructions below to prepare you for the visit.  If you have completed the advising process, the information below will serve as important reminders.  </a:t>
            </a:r>
            <a:endParaRPr lang="en-US" dirty="0">
              <a:latin typeface="Trebuchet MS" panose="020B0603020202020204" pitchFamily="34" charset="0"/>
              <a:cs typeface="Calibri"/>
            </a:endParaRPr>
          </a:p>
          <a:p>
            <a:endParaRPr lang="en-US" dirty="0">
              <a:latin typeface="Trebuchet MS" panose="020B0603020202020204" pitchFamily="34" charset="0"/>
              <a:cs typeface="Calibri"/>
            </a:endParaRPr>
          </a:p>
          <a:p>
            <a:endParaRPr lang="en-US" dirty="0"/>
          </a:p>
        </p:txBody>
      </p:sp>
    </p:spTree>
    <p:extLst>
      <p:ext uri="{BB962C8B-B14F-4D97-AF65-F5344CB8AC3E}">
        <p14:creationId xmlns:p14="http://schemas.microsoft.com/office/powerpoint/2010/main" val="372447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7DF6-A4B6-036F-EA23-69B37669DDE2}"/>
              </a:ext>
            </a:extLst>
          </p:cNvPr>
          <p:cNvSpPr>
            <a:spLocks noGrp="1"/>
          </p:cNvSpPr>
          <p:nvPr>
            <p:ph type="title"/>
          </p:nvPr>
        </p:nvSpPr>
        <p:spPr/>
        <p:txBody>
          <a:bodyPr/>
          <a:lstStyle/>
          <a:p>
            <a:r>
              <a:rPr lang="en-US" dirty="0"/>
              <a:t>Planning your course sequence</a:t>
            </a:r>
          </a:p>
        </p:txBody>
      </p:sp>
      <p:sp>
        <p:nvSpPr>
          <p:cNvPr id="3" name="Content Placeholder 2">
            <a:extLst>
              <a:ext uri="{FF2B5EF4-FFF2-40B4-BE49-F238E27FC236}">
                <a16:creationId xmlns:a16="http://schemas.microsoft.com/office/drawing/2014/main" id="{E2784849-A05B-31BD-23D2-B41BD205DECC}"/>
              </a:ext>
            </a:extLst>
          </p:cNvPr>
          <p:cNvSpPr>
            <a:spLocks noGrp="1"/>
          </p:cNvSpPr>
          <p:nvPr>
            <p:ph idx="1"/>
          </p:nvPr>
        </p:nvSpPr>
        <p:spPr/>
        <p:txBody>
          <a:bodyPr>
            <a:normAutofit fontScale="92500" lnSpcReduction="10000"/>
          </a:bodyPr>
          <a:lstStyle/>
          <a:p>
            <a:r>
              <a:rPr lang="en-US" dirty="0"/>
              <a:t>If you are available for Summer 2023 classes, contact the Department Chair for registration (Dr. Bonner, </a:t>
            </a:r>
            <a:r>
              <a:rPr lang="en-US" dirty="0">
                <a:hlinkClick r:id="rId2"/>
              </a:rPr>
              <a:t>jbonner@govst.edu</a:t>
            </a:r>
            <a:r>
              <a:rPr lang="en-US" dirty="0"/>
              <a:t>)</a:t>
            </a:r>
          </a:p>
          <a:p>
            <a:pPr lvl="1"/>
            <a:r>
              <a:rPr lang="en-US" dirty="0"/>
              <a:t>You can take up to two courses, specifically </a:t>
            </a:r>
          </a:p>
          <a:p>
            <a:pPr lvl="2"/>
            <a:r>
              <a:rPr lang="en-US" dirty="0"/>
              <a:t>Fluency Disorders</a:t>
            </a:r>
          </a:p>
          <a:p>
            <a:pPr lvl="2"/>
            <a:r>
              <a:rPr lang="en-US" dirty="0"/>
              <a:t>Aural Rehabilitation </a:t>
            </a:r>
          </a:p>
          <a:p>
            <a:pPr lvl="1"/>
            <a:r>
              <a:rPr lang="en-US" dirty="0"/>
              <a:t>See the 2-year projected Course Schedule for days/times on the MHS CDIS website</a:t>
            </a:r>
          </a:p>
          <a:p>
            <a:r>
              <a:rPr lang="en-US" dirty="0"/>
              <a:t>Prior to meeting with your advisor </a:t>
            </a:r>
          </a:p>
          <a:p>
            <a:pPr lvl="2"/>
            <a:r>
              <a:rPr lang="en-US" dirty="0"/>
              <a:t>See the MHS CDIS website </a:t>
            </a:r>
            <a:r>
              <a:rPr lang="en-US" spc="0" dirty="0">
                <a:latin typeface="Trebuchet MS" panose="020B0603020202020204" pitchFamily="34" charset="0"/>
                <a:cs typeface="Calibri"/>
                <a:hlinkClick r:id="rId3"/>
              </a:rPr>
              <a:t>https://www.govst.edu/MHS.CDIS/</a:t>
            </a:r>
            <a:r>
              <a:rPr lang="en-US" spc="0" dirty="0">
                <a:latin typeface="Trebuchet MS" panose="020B0603020202020204" pitchFamily="34" charset="0"/>
                <a:cs typeface="Calibri"/>
              </a:rPr>
              <a:t> for resource materials</a:t>
            </a:r>
            <a:endParaRPr lang="en-US" dirty="0"/>
          </a:p>
          <a:p>
            <a:pPr lvl="1"/>
            <a:r>
              <a:rPr lang="en-US" dirty="0"/>
              <a:t>Review the Course Sequence Pathways A and B</a:t>
            </a:r>
          </a:p>
          <a:p>
            <a:pPr lvl="1"/>
            <a:r>
              <a:rPr lang="en-US" dirty="0"/>
              <a:t>Review the projected 2-year course schedule</a:t>
            </a:r>
          </a:p>
          <a:p>
            <a:pPr lvl="1"/>
            <a:r>
              <a:rPr lang="en-US" dirty="0"/>
              <a:t>Review your transcript for any Leveling and/or PEL courses you may need</a:t>
            </a:r>
          </a:p>
          <a:p>
            <a:r>
              <a:rPr lang="en-US" dirty="0"/>
              <a:t>You and your advisor will discuss full-time and part-time course pathway options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34642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C926E-1779-5F58-4606-693FD5D4B892}"/>
              </a:ext>
            </a:extLst>
          </p:cNvPr>
          <p:cNvSpPr>
            <a:spLocks noGrp="1"/>
          </p:cNvSpPr>
          <p:nvPr>
            <p:ph type="title"/>
          </p:nvPr>
        </p:nvSpPr>
        <p:spPr/>
        <p:txBody>
          <a:bodyPr/>
          <a:lstStyle/>
          <a:p>
            <a:r>
              <a:rPr lang="en-US" dirty="0"/>
              <a:t>Planning your course sequence: </a:t>
            </a:r>
            <a:br>
              <a:rPr lang="en-US" dirty="0"/>
            </a:br>
            <a:r>
              <a:rPr lang="en-US" dirty="0"/>
              <a:t>Course Pathways</a:t>
            </a:r>
          </a:p>
        </p:txBody>
      </p:sp>
      <p:sp>
        <p:nvSpPr>
          <p:cNvPr id="3" name="Content Placeholder 2">
            <a:extLst>
              <a:ext uri="{FF2B5EF4-FFF2-40B4-BE49-F238E27FC236}">
                <a16:creationId xmlns:a16="http://schemas.microsoft.com/office/drawing/2014/main" id="{68106A7C-77B1-2ACF-CDF1-EB0162068700}"/>
              </a:ext>
            </a:extLst>
          </p:cNvPr>
          <p:cNvSpPr>
            <a:spLocks noGrp="1"/>
          </p:cNvSpPr>
          <p:nvPr>
            <p:ph idx="1"/>
          </p:nvPr>
        </p:nvSpPr>
        <p:spPr/>
        <p:txBody>
          <a:bodyPr/>
          <a:lstStyle/>
          <a:p>
            <a:r>
              <a:rPr lang="en-US" dirty="0"/>
              <a:t>During the advising process, you and your advisor will plan out your course sequence for your entire program – first semester to graduation!</a:t>
            </a:r>
          </a:p>
          <a:p>
            <a:r>
              <a:rPr lang="en-US" dirty="0"/>
              <a:t>You will know the courses planned for each semester you are in the program</a:t>
            </a:r>
          </a:p>
          <a:p>
            <a:r>
              <a:rPr lang="en-US" dirty="0"/>
              <a:t>We developed course sequence pathways A &amp; B to ease the course selection process</a:t>
            </a:r>
          </a:p>
          <a:p>
            <a:r>
              <a:rPr lang="en-US" dirty="0"/>
              <a:t>Course sequence pathways both A and B are provided on the CDIS MHS website.  You are to identify a path that best fits you.</a:t>
            </a:r>
          </a:p>
          <a:p>
            <a:pPr lvl="1"/>
            <a:r>
              <a:rPr lang="en-US" dirty="0"/>
              <a:t>Full-time paths include 3-4 courses per semester (9-12 credit hours)</a:t>
            </a:r>
          </a:p>
          <a:p>
            <a:pPr lvl="1"/>
            <a:r>
              <a:rPr lang="en-US" dirty="0"/>
              <a:t>Part-time paths include 2-3 graduate courses per semester</a:t>
            </a:r>
          </a:p>
          <a:p>
            <a:r>
              <a:rPr lang="en-US" dirty="0"/>
              <a:t>12 credit hours per semester can be challenging; discuss with your advisor whether full-time 12 credits is appropriate for you </a:t>
            </a:r>
          </a:p>
          <a:p>
            <a:endParaRPr lang="en-US" dirty="0"/>
          </a:p>
        </p:txBody>
      </p:sp>
    </p:spTree>
    <p:extLst>
      <p:ext uri="{BB962C8B-B14F-4D97-AF65-F5344CB8AC3E}">
        <p14:creationId xmlns:p14="http://schemas.microsoft.com/office/powerpoint/2010/main" val="359866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4BBD-74DA-D8D0-6A5F-AB0291418F05}"/>
              </a:ext>
            </a:extLst>
          </p:cNvPr>
          <p:cNvSpPr>
            <a:spLocks noGrp="1"/>
          </p:cNvSpPr>
          <p:nvPr>
            <p:ph type="title"/>
          </p:nvPr>
        </p:nvSpPr>
        <p:spPr/>
        <p:txBody>
          <a:bodyPr/>
          <a:lstStyle/>
          <a:p>
            <a:r>
              <a:rPr lang="en-US" dirty="0"/>
              <a:t>Planning your course sequence:</a:t>
            </a:r>
            <a:br>
              <a:rPr lang="en-US" dirty="0"/>
            </a:br>
            <a:r>
              <a:rPr lang="en-US" dirty="0"/>
              <a:t>Leveling and PEL</a:t>
            </a:r>
          </a:p>
        </p:txBody>
      </p:sp>
      <p:sp>
        <p:nvSpPr>
          <p:cNvPr id="3" name="Content Placeholder 2">
            <a:extLst>
              <a:ext uri="{FF2B5EF4-FFF2-40B4-BE49-F238E27FC236}">
                <a16:creationId xmlns:a16="http://schemas.microsoft.com/office/drawing/2014/main" id="{DEA2B0E8-B007-977C-0852-4524486E0952}"/>
              </a:ext>
            </a:extLst>
          </p:cNvPr>
          <p:cNvSpPr>
            <a:spLocks noGrp="1"/>
          </p:cNvSpPr>
          <p:nvPr>
            <p:ph idx="1"/>
          </p:nvPr>
        </p:nvSpPr>
        <p:spPr/>
        <p:txBody>
          <a:bodyPr>
            <a:normAutofit fontScale="92500" lnSpcReduction="10000"/>
          </a:bodyPr>
          <a:lstStyle/>
          <a:p>
            <a:r>
              <a:rPr lang="en-US" dirty="0"/>
              <a:t>You and your advisor will discuss any Leveling and/or PEL courses that you may need.  </a:t>
            </a:r>
          </a:p>
          <a:p>
            <a:r>
              <a:rPr lang="en-US" dirty="0"/>
              <a:t>Leveling courses fulfill content required by ASHA.  Most often students need:</a:t>
            </a:r>
          </a:p>
          <a:p>
            <a:pPr lvl="1"/>
            <a:r>
              <a:rPr lang="en-US" dirty="0"/>
              <a:t>Augmentative and Alternative Communication (AAC)</a:t>
            </a:r>
          </a:p>
          <a:p>
            <a:pPr lvl="1"/>
            <a:r>
              <a:rPr lang="en-US" dirty="0"/>
              <a:t>Language Development: Later Stages</a:t>
            </a:r>
          </a:p>
          <a:p>
            <a:pPr lvl="1"/>
            <a:r>
              <a:rPr lang="en-US" dirty="0"/>
              <a:t>Sociolinguistics</a:t>
            </a:r>
          </a:p>
          <a:p>
            <a:r>
              <a:rPr lang="en-US" dirty="0"/>
              <a:t>PEL courses fulfill Illinois licensure requirement to work in the school setting.</a:t>
            </a:r>
          </a:p>
          <a:p>
            <a:pPr lvl="1"/>
            <a:r>
              <a:rPr lang="en-US" dirty="0"/>
              <a:t>Required:  Survey of the Exceptional Child (or its equivalent)</a:t>
            </a:r>
          </a:p>
          <a:p>
            <a:r>
              <a:rPr lang="en-US" dirty="0"/>
              <a:t>ASHA CCC requirements: Physical, Biological, Social Science and Statistics</a:t>
            </a:r>
          </a:p>
          <a:p>
            <a:pPr lvl="1"/>
            <a:r>
              <a:rPr lang="en-US" dirty="0"/>
              <a:t>You must have a lab in either biological science or physical science</a:t>
            </a:r>
          </a:p>
          <a:p>
            <a:r>
              <a:rPr lang="en-US" dirty="0"/>
              <a:t>You may be required to take a course in development (e.g., Child, Lifespan)</a:t>
            </a:r>
          </a:p>
          <a:p>
            <a:pPr marL="0" indent="0">
              <a:buNone/>
            </a:pPr>
            <a:endParaRPr lang="en-US" dirty="0"/>
          </a:p>
          <a:p>
            <a:endParaRPr lang="en-US" dirty="0"/>
          </a:p>
        </p:txBody>
      </p:sp>
    </p:spTree>
    <p:extLst>
      <p:ext uri="{BB962C8B-B14F-4D97-AF65-F5344CB8AC3E}">
        <p14:creationId xmlns:p14="http://schemas.microsoft.com/office/powerpoint/2010/main" val="3684813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548A8-F665-33D1-19AB-BC640FD891E7}"/>
              </a:ext>
            </a:extLst>
          </p:cNvPr>
          <p:cNvSpPr>
            <a:spLocks noGrp="1"/>
          </p:cNvSpPr>
          <p:nvPr>
            <p:ph type="title"/>
          </p:nvPr>
        </p:nvSpPr>
        <p:spPr/>
        <p:txBody>
          <a:bodyPr/>
          <a:lstStyle/>
          <a:p>
            <a:r>
              <a:rPr lang="en-US" dirty="0"/>
              <a:t>Course registration and authorization</a:t>
            </a:r>
          </a:p>
        </p:txBody>
      </p:sp>
      <p:sp>
        <p:nvSpPr>
          <p:cNvPr id="3" name="Content Placeholder 2">
            <a:extLst>
              <a:ext uri="{FF2B5EF4-FFF2-40B4-BE49-F238E27FC236}">
                <a16:creationId xmlns:a16="http://schemas.microsoft.com/office/drawing/2014/main" id="{0DA4329D-D054-D240-DA99-DA28E593C070}"/>
              </a:ext>
            </a:extLst>
          </p:cNvPr>
          <p:cNvSpPr>
            <a:spLocks noGrp="1"/>
          </p:cNvSpPr>
          <p:nvPr>
            <p:ph idx="1"/>
          </p:nvPr>
        </p:nvSpPr>
        <p:spPr/>
        <p:txBody>
          <a:bodyPr>
            <a:normAutofit fontScale="92500"/>
          </a:bodyPr>
          <a:lstStyle/>
          <a:p>
            <a:r>
              <a:rPr lang="en-US" dirty="0"/>
              <a:t>After mapping out your course sequence plan, you and your advisor will enter the courses in the Course Authorization Book.</a:t>
            </a:r>
          </a:p>
          <a:p>
            <a:r>
              <a:rPr lang="en-US" dirty="0"/>
              <a:t>Course Authorization holds a spot for you in the graduate courses you’ve signed up for.  In the unlikely event of a waiting list, authorization guarantees your place in the class.</a:t>
            </a:r>
          </a:p>
          <a:p>
            <a:r>
              <a:rPr lang="en-US" dirty="0"/>
              <a:t>The department Administrative Aide authorizes all students for courses.  If you have a problem with registration, you should contact the office to confirm that you have been authorized to take the course.  </a:t>
            </a:r>
          </a:p>
          <a:p>
            <a:r>
              <a:rPr lang="en-US" dirty="0"/>
              <a:t>Courses listed in the Authorization Book should match the plan of study you mapped out with your advisor. </a:t>
            </a:r>
          </a:p>
          <a:p>
            <a:r>
              <a:rPr lang="en-US" dirty="0"/>
              <a:t>Your advisor will also put your name on the “first Practicum” list.</a:t>
            </a:r>
          </a:p>
          <a:p>
            <a:r>
              <a:rPr lang="en-US" dirty="0"/>
              <a:t>IMPORTANT:  Any changes to your plan of study must be approved by your advisor.</a:t>
            </a:r>
          </a:p>
        </p:txBody>
      </p:sp>
    </p:spTree>
    <p:extLst>
      <p:ext uri="{BB962C8B-B14F-4D97-AF65-F5344CB8AC3E}">
        <p14:creationId xmlns:p14="http://schemas.microsoft.com/office/powerpoint/2010/main" val="2687522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C8488-EB18-BE5A-FEB9-1BAEC5DD0ED6}"/>
              </a:ext>
            </a:extLst>
          </p:cNvPr>
          <p:cNvSpPr>
            <a:spLocks noGrp="1"/>
          </p:cNvSpPr>
          <p:nvPr>
            <p:ph type="title"/>
          </p:nvPr>
        </p:nvSpPr>
        <p:spPr/>
        <p:txBody>
          <a:bodyPr/>
          <a:lstStyle/>
          <a:p>
            <a:r>
              <a:rPr lang="en-US" dirty="0"/>
              <a:t>Registration and authorization </a:t>
            </a:r>
          </a:p>
        </p:txBody>
      </p:sp>
      <p:sp>
        <p:nvSpPr>
          <p:cNvPr id="3" name="Content Placeholder 2">
            <a:extLst>
              <a:ext uri="{FF2B5EF4-FFF2-40B4-BE49-F238E27FC236}">
                <a16:creationId xmlns:a16="http://schemas.microsoft.com/office/drawing/2014/main" id="{10BA1E4C-E894-D6EB-4D5D-87E514CEFE28}"/>
              </a:ext>
            </a:extLst>
          </p:cNvPr>
          <p:cNvSpPr>
            <a:spLocks noGrp="1"/>
          </p:cNvSpPr>
          <p:nvPr>
            <p:ph idx="1"/>
          </p:nvPr>
        </p:nvSpPr>
        <p:spPr/>
        <p:txBody>
          <a:bodyPr/>
          <a:lstStyle/>
          <a:p>
            <a:r>
              <a:rPr lang="en-US" dirty="0"/>
              <a:t>Once authorized you will still need to </a:t>
            </a:r>
            <a:r>
              <a:rPr lang="en-US" u="sng" dirty="0"/>
              <a:t>register</a:t>
            </a:r>
            <a:r>
              <a:rPr lang="en-US" dirty="0"/>
              <a:t>.</a:t>
            </a:r>
          </a:p>
          <a:p>
            <a:r>
              <a:rPr lang="en-US" dirty="0"/>
              <a:t>Pre-requisite courses (i.e., Leveling, PEL) are not authorized.  It is important to register early to ensure a space in those courses.</a:t>
            </a:r>
          </a:p>
          <a:p>
            <a:r>
              <a:rPr lang="en-US" dirty="0"/>
              <a:t>If possible, take Leveling/PEL courses during the Summer.  </a:t>
            </a:r>
          </a:p>
          <a:p>
            <a:pPr lvl="1"/>
            <a:r>
              <a:rPr lang="en-US" dirty="0"/>
              <a:t>Please work with the Department Chair for Summer registration.  As you are technically not a GSU Student until the Fall term, Summer requires a special registration process. </a:t>
            </a:r>
          </a:p>
          <a:p>
            <a:pPr lvl="1"/>
            <a:r>
              <a:rPr lang="en-US" dirty="0"/>
              <a:t>IMPORTANT:  If you are not available to take courses in the Summer, you must take Leveling/PEL courses during the first (no later than the second) semester in the graduate program.  </a:t>
            </a:r>
          </a:p>
          <a:p>
            <a:r>
              <a:rPr lang="en-US" dirty="0"/>
              <a:t>Any student attempting to register for more than 12 credits will need the Department Chair’s permission.</a:t>
            </a:r>
          </a:p>
          <a:p>
            <a:endParaRPr lang="en-US" dirty="0"/>
          </a:p>
        </p:txBody>
      </p:sp>
    </p:spTree>
    <p:extLst>
      <p:ext uri="{BB962C8B-B14F-4D97-AF65-F5344CB8AC3E}">
        <p14:creationId xmlns:p14="http://schemas.microsoft.com/office/powerpoint/2010/main" val="395979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74762-7393-5186-4A67-B5389CEA8EE4}"/>
              </a:ext>
            </a:extLst>
          </p:cNvPr>
          <p:cNvSpPr>
            <a:spLocks noGrp="1"/>
          </p:cNvSpPr>
          <p:nvPr>
            <p:ph type="title"/>
          </p:nvPr>
        </p:nvSpPr>
        <p:spPr/>
        <p:txBody>
          <a:bodyPr/>
          <a:lstStyle/>
          <a:p>
            <a:r>
              <a:rPr lang="en-US" dirty="0"/>
              <a:t>Other important notes</a:t>
            </a:r>
          </a:p>
        </p:txBody>
      </p:sp>
      <p:sp>
        <p:nvSpPr>
          <p:cNvPr id="3" name="Content Placeholder 2">
            <a:extLst>
              <a:ext uri="{FF2B5EF4-FFF2-40B4-BE49-F238E27FC236}">
                <a16:creationId xmlns:a16="http://schemas.microsoft.com/office/drawing/2014/main" id="{341E8F1E-CE75-9DCD-D4E2-4B6C58A2640E}"/>
              </a:ext>
            </a:extLst>
          </p:cNvPr>
          <p:cNvSpPr>
            <a:spLocks noGrp="1"/>
          </p:cNvSpPr>
          <p:nvPr>
            <p:ph idx="1"/>
          </p:nvPr>
        </p:nvSpPr>
        <p:spPr/>
        <p:txBody>
          <a:bodyPr/>
          <a:lstStyle/>
          <a:p>
            <a:r>
              <a:rPr lang="en-US" dirty="0"/>
              <a:t>Schedule an advising appointment with your advisor during April – May</a:t>
            </a:r>
          </a:p>
          <a:p>
            <a:r>
              <a:rPr lang="en-US" dirty="0"/>
              <a:t>Provide your advisor with a copy of your final transcript </a:t>
            </a:r>
          </a:p>
          <a:p>
            <a:r>
              <a:rPr lang="en-US" dirty="0"/>
              <a:t>The CDIS New Student Orientation is mandatory – check your GSU email for details</a:t>
            </a:r>
          </a:p>
        </p:txBody>
      </p:sp>
    </p:spTree>
    <p:extLst>
      <p:ext uri="{BB962C8B-B14F-4D97-AF65-F5344CB8AC3E}">
        <p14:creationId xmlns:p14="http://schemas.microsoft.com/office/powerpoint/2010/main" val="1594919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0CCC8-0836-54A1-BDDC-B49AE4DE7723}"/>
              </a:ext>
            </a:extLst>
          </p:cNvPr>
          <p:cNvSpPr>
            <a:spLocks noGrp="1"/>
          </p:cNvSpPr>
          <p:nvPr>
            <p:ph type="title"/>
          </p:nvPr>
        </p:nvSpPr>
        <p:spPr/>
        <p:txBody>
          <a:bodyPr/>
          <a:lstStyle/>
          <a:p>
            <a:r>
              <a:rPr lang="en-US" dirty="0"/>
              <a:t>Important contact information</a:t>
            </a:r>
          </a:p>
        </p:txBody>
      </p:sp>
      <p:sp>
        <p:nvSpPr>
          <p:cNvPr id="3" name="Content Placeholder 2">
            <a:extLst>
              <a:ext uri="{FF2B5EF4-FFF2-40B4-BE49-F238E27FC236}">
                <a16:creationId xmlns:a16="http://schemas.microsoft.com/office/drawing/2014/main" id="{9F0E5048-B151-E396-D816-E1CBF6ECAE34}"/>
              </a:ext>
            </a:extLst>
          </p:cNvPr>
          <p:cNvSpPr>
            <a:spLocks noGrp="1"/>
          </p:cNvSpPr>
          <p:nvPr>
            <p:ph idx="1"/>
          </p:nvPr>
        </p:nvSpPr>
        <p:spPr/>
        <p:txBody>
          <a:bodyPr>
            <a:normAutofit/>
          </a:bodyPr>
          <a:lstStyle/>
          <a:p>
            <a:r>
              <a:rPr lang="en-US" dirty="0"/>
              <a:t>Department Chair, Dr. Jessica Bonner, 708 534-4591, </a:t>
            </a:r>
            <a:r>
              <a:rPr lang="en-US" dirty="0">
                <a:hlinkClick r:id="rId2"/>
              </a:rPr>
              <a:t>jbonner@govst.edu</a:t>
            </a:r>
            <a:endParaRPr lang="en-US" dirty="0"/>
          </a:p>
          <a:p>
            <a:r>
              <a:rPr lang="en-US" dirty="0"/>
              <a:t>Administrative Aide, Ms. Megan Barelli, 708 534-4590, </a:t>
            </a:r>
            <a:r>
              <a:rPr lang="en-US" dirty="0">
                <a:hlinkClick r:id="rId3"/>
              </a:rPr>
              <a:t>mbarelli@govst.edu</a:t>
            </a:r>
            <a:endParaRPr lang="en-US" dirty="0"/>
          </a:p>
          <a:p>
            <a:r>
              <a:rPr lang="en-US" dirty="0"/>
              <a:t>Director of Clinical Education, Ms. Judy Platt, 708-534-4595, </a:t>
            </a:r>
            <a:r>
              <a:rPr lang="en-US" dirty="0">
                <a:hlinkClick r:id="rId4"/>
              </a:rPr>
              <a:t>jplatt@govst.edu</a:t>
            </a:r>
            <a:r>
              <a:rPr lang="en-US" dirty="0"/>
              <a:t> </a:t>
            </a:r>
          </a:p>
          <a:p>
            <a:r>
              <a:rPr lang="en-US" dirty="0"/>
              <a:t>CDIS Faculty, Dr. Nicole Bing, 708-534-4597, </a:t>
            </a:r>
            <a:r>
              <a:rPr lang="en-US" dirty="0">
                <a:hlinkClick r:id="rId5"/>
              </a:rPr>
              <a:t>nbing@govst.edu</a:t>
            </a:r>
            <a:endParaRPr lang="en-US" dirty="0"/>
          </a:p>
          <a:p>
            <a:r>
              <a:rPr lang="en-US" dirty="0"/>
              <a:t>CDIS Faculty, Dr. Leslie Guca, 708-235-7345, </a:t>
            </a:r>
            <a:r>
              <a:rPr lang="en-US" dirty="0">
                <a:hlinkClick r:id="rId6"/>
              </a:rPr>
              <a:t>lguca@govst.edu</a:t>
            </a:r>
            <a:endParaRPr lang="en-US" dirty="0"/>
          </a:p>
          <a:p>
            <a:r>
              <a:rPr lang="en-US" dirty="0"/>
              <a:t>CDIS Faculty, Dr. Ravi Nigam, 708-534-3191, </a:t>
            </a:r>
            <a:r>
              <a:rPr lang="en-US" dirty="0">
                <a:hlinkClick r:id="rId7"/>
              </a:rPr>
              <a:t>rnigam@govst.edu</a:t>
            </a:r>
            <a:endParaRPr lang="en-US" dirty="0"/>
          </a:p>
          <a:p>
            <a:r>
              <a:rPr lang="en-US" dirty="0"/>
              <a:t>CDIS Faculty, Dr. Danielle Osmelak, 708-235-7532, </a:t>
            </a:r>
            <a:r>
              <a:rPr lang="en-US" dirty="0">
                <a:hlinkClick r:id="rId8"/>
              </a:rPr>
              <a:t>dosmelak@govst.edu</a:t>
            </a:r>
            <a:endParaRPr lang="en-US" dirty="0"/>
          </a:p>
          <a:p>
            <a:r>
              <a:rPr lang="en-US" dirty="0"/>
              <a:t>CDIS Faculty, Prof. Elaine Reyna, 708-235-7535, </a:t>
            </a:r>
            <a:r>
              <a:rPr lang="en-US" dirty="0">
                <a:hlinkClick r:id="rId9"/>
              </a:rPr>
              <a:t>ereyna@govst.edu</a:t>
            </a:r>
            <a:endParaRPr lang="en-US" dirty="0"/>
          </a:p>
          <a:p>
            <a:r>
              <a:rPr lang="en-US" dirty="0"/>
              <a:t>CDIS Faculty, Dr. Angela Riccelli, 708-534-4593, </a:t>
            </a:r>
            <a:r>
              <a:rPr lang="en-US" dirty="0">
                <a:hlinkClick r:id="rId10"/>
              </a:rPr>
              <a:t>ariccelli@govst.edu</a:t>
            </a:r>
            <a:endParaRPr lang="en-US" dirty="0"/>
          </a:p>
          <a:p>
            <a:endParaRPr lang="en-US" dirty="0"/>
          </a:p>
          <a:p>
            <a:endParaRPr lang="en-US" dirty="0"/>
          </a:p>
        </p:txBody>
      </p:sp>
    </p:spTree>
    <p:extLst>
      <p:ext uri="{BB962C8B-B14F-4D97-AF65-F5344CB8AC3E}">
        <p14:creationId xmlns:p14="http://schemas.microsoft.com/office/powerpoint/2010/main" val="42825512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177</TotalTime>
  <Words>991</Words>
  <Application>Microsoft Office PowerPoint</Application>
  <PresentationFormat>Widescreen</PresentationFormat>
  <Paragraphs>66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The Master of Health Sciences Degree (MHS)</vt:lpstr>
      <vt:lpstr>Welcome New Graduate Students!</vt:lpstr>
      <vt:lpstr>Planning your course sequence</vt:lpstr>
      <vt:lpstr>Planning your course sequence:  Course Pathways</vt:lpstr>
      <vt:lpstr>Planning your course sequence: Leveling and PEL</vt:lpstr>
      <vt:lpstr>Course registration and authorization</vt:lpstr>
      <vt:lpstr>Registration and authorization </vt:lpstr>
      <vt:lpstr>Other important notes</vt:lpstr>
      <vt:lpstr>Important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Master of Health Sciences Degree</dc:title>
  <dc:creator>Bonner, Jessica</dc:creator>
  <cp:lastModifiedBy>Bonner, Jessica</cp:lastModifiedBy>
  <cp:revision>21</cp:revision>
  <dcterms:created xsi:type="dcterms:W3CDTF">2023-04-24T13:06:26Z</dcterms:created>
  <dcterms:modified xsi:type="dcterms:W3CDTF">2023-04-24T18:07:00Z</dcterms:modified>
</cp:coreProperties>
</file>